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ADD8D-0714-4DE0-ADF0-BBB8B20AE94F}" type="datetimeFigureOut">
              <a:rPr lang="ru-RU" smtClean="0"/>
              <a:t>24.03.2015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42F54-BFF4-4DC2-8E0A-FCCD71439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579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5A97A4B-83EA-410A-8C8D-9597B0AF94CE}" type="datetime1">
              <a:rPr lang="ru-RU" smtClean="0"/>
              <a:t>24.03.2015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203-C7F0-41FD-A2EB-604270726E1E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0979-4E9A-4D66-9586-773EDB873FC9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507B-3BBD-42CF-98BF-BD720D344D3A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46F8-5263-4A02-A189-766235182503}" type="datetime1">
              <a:rPr lang="ru-RU" smtClean="0"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B1FE-03EF-4315-85C1-1759E30C76CC}" type="datetime1">
              <a:rPr lang="ru-RU" smtClean="0"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57E415-BC87-4248-811B-B757FBE50EC5}" type="datetime1">
              <a:rPr lang="ru-RU" smtClean="0"/>
              <a:t>24.03.2015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C54BC70-2FE6-4DC9-B1BC-E2E6FD46F4D4}" type="datetime1">
              <a:rPr lang="ru-RU" smtClean="0"/>
              <a:t>24.03.2015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3466-1B1D-4DA0-BACE-4CD00DFB6326}" type="datetime1">
              <a:rPr lang="ru-RU" smtClean="0"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4E64A-6AAB-42D6-8E7A-3A8282796AA9}" type="datetime1">
              <a:rPr lang="ru-RU" smtClean="0"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F143-441E-4FD0-9901-321520ABB149}" type="datetime1">
              <a:rPr lang="ru-RU" smtClean="0"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F78ADCF-F6F8-4A00-BA91-17125443EF62}" type="datetime1">
              <a:rPr lang="ru-RU" smtClean="0"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458200" cy="147002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Целевые ориентиры дошкольного образования как социально-нормативные возрастные характеристики возможных достижений ребенка на этапе завершения уровня дошкольного образования. </a:t>
            </a:r>
            <a:br>
              <a:rPr lang="ru-RU" sz="2800" b="1" dirty="0" smtClean="0"/>
            </a:br>
            <a:r>
              <a:rPr lang="ru-RU" sz="2800" b="1" dirty="0" smtClean="0"/>
              <a:t>Психолого-педагогический мониторинг в ДОУ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581128"/>
            <a:ext cx="6419056" cy="1752600"/>
          </a:xfrm>
        </p:spPr>
        <p:txBody>
          <a:bodyPr/>
          <a:lstStyle/>
          <a:p>
            <a:r>
              <a:rPr lang="ru-RU" dirty="0" smtClean="0"/>
              <a:t>Морозова М.В., методист по дошкольному образованию Управления образования г.Казани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5026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3498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/>
              <a:t>Психолого-педагогический мониторинг в дошкольном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b="1" i="1" dirty="0"/>
              <a:t>образовательном учреждении. Понятие и сущность мониторинга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7936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Мониторинг. </a:t>
            </a:r>
          </a:p>
          <a:p>
            <a:r>
              <a:rPr lang="ru-RU" dirty="0" smtClean="0"/>
              <a:t>Современный </a:t>
            </a:r>
            <a:r>
              <a:rPr lang="ru-RU" dirty="0"/>
              <a:t>словарь иностранных слов определяет это понятие как постоянное наблюдение, за каким- либо процессом с целью выявления его соответствия желаемому результату или первоначальным предположениям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Толковый словарь </a:t>
            </a:r>
            <a:r>
              <a:rPr lang="ru-RU" smtClean="0"/>
              <a:t>Т.Ф. Ефремовой</a:t>
            </a:r>
            <a:r>
              <a:rPr lang="ru-RU" dirty="0" smtClean="0"/>
              <a:t>: Постоянное </a:t>
            </a:r>
            <a:r>
              <a:rPr lang="ru-RU" dirty="0"/>
              <a:t>наблюдение за каким-л. процессом с целью выявления его соответствия желаемому результату или первоначальным предположениям. 2) Наблюдение, оценка и прогноз состояния окружающей среды в связи с хозяйственной деятельностью.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96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Мониторинг детского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Оценка  </a:t>
            </a:r>
            <a:r>
              <a:rPr lang="ru-RU" dirty="0"/>
              <a:t>физического развития ребенка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Оценка состояния </a:t>
            </a:r>
            <a:r>
              <a:rPr lang="ru-RU" dirty="0"/>
              <a:t>его здоровья, </a:t>
            </a:r>
            <a:endParaRPr lang="ru-RU" dirty="0" smtClean="0"/>
          </a:p>
          <a:p>
            <a:r>
              <a:rPr lang="ru-RU" dirty="0" smtClean="0"/>
              <a:t>Оценка развития </a:t>
            </a:r>
            <a:r>
              <a:rPr lang="ru-RU" dirty="0"/>
              <a:t>общих способностей: познавательных, коммуникативных и регуляторных.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705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4320480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Битянова</a:t>
            </a:r>
            <a:r>
              <a:rPr lang="ru-RU" dirty="0"/>
              <a:t>, М.Р. В центре внимания – мониторинг / М.Р. </a:t>
            </a:r>
            <a:r>
              <a:rPr lang="ru-RU" dirty="0" err="1"/>
              <a:t>Битянова</a:t>
            </a:r>
            <a:r>
              <a:rPr lang="ru-RU" dirty="0"/>
              <a:t> // </a:t>
            </a:r>
            <a:r>
              <a:rPr lang="ru-RU" dirty="0" smtClean="0"/>
              <a:t>Первое сентября</a:t>
            </a:r>
            <a:r>
              <a:rPr lang="ru-RU" dirty="0"/>
              <a:t>. Приложение «Школьный психолог». – 2011. – № 14-15.</a:t>
            </a:r>
          </a:p>
          <a:p>
            <a:pPr marL="109728" indent="0">
              <a:buNone/>
            </a:pPr>
            <a:r>
              <a:rPr lang="ru-RU" dirty="0"/>
              <a:t>2. </a:t>
            </a:r>
            <a:r>
              <a:rPr lang="ru-RU" dirty="0" smtClean="0"/>
              <a:t>Как </a:t>
            </a:r>
            <a:r>
              <a:rPr lang="ru-RU" dirty="0"/>
              <a:t>разработать основную общеобразовательную программу </a:t>
            </a:r>
            <a:r>
              <a:rPr lang="ru-RU" dirty="0" smtClean="0"/>
              <a:t>дошкольного образования </a:t>
            </a:r>
            <a:r>
              <a:rPr lang="ru-RU" dirty="0"/>
              <a:t>/ под </a:t>
            </a:r>
            <a:r>
              <a:rPr lang="ru-RU" dirty="0" smtClean="0"/>
              <a:t>общ. </a:t>
            </a:r>
            <a:r>
              <a:rPr lang="ru-RU" dirty="0"/>
              <a:t>ред. Р.Г. </a:t>
            </a:r>
            <a:r>
              <a:rPr lang="ru-RU" dirty="0" err="1"/>
              <a:t>Чураковой</a:t>
            </a:r>
            <a:r>
              <a:rPr lang="ru-RU" dirty="0"/>
              <a:t>. – М.: Академкнига,2011.– 192 </a:t>
            </a:r>
            <a:r>
              <a:rPr lang="ru-RU" dirty="0" smtClean="0"/>
              <a:t>с.</a:t>
            </a:r>
            <a:fld id="{AE31A6D4-1521-4929-AA4F-9C24A2BAA42A}" type="slidenum">
              <a:rPr lang="ru-RU" smtClean="0"/>
              <a:t>12</a:t>
            </a:fld>
            <a:fld id="{794F8E9B-A153-4269-BB69-9ABDCDBC2A24}" type="slidenum">
              <a:rPr lang="ru-RU" smtClean="0"/>
              <a:t>12</a:t>
            </a:fld>
            <a:endParaRPr lang="ru-RU" dirty="0"/>
          </a:p>
          <a:p>
            <a:pPr marL="109728" indent="0">
              <a:buNone/>
            </a:pPr>
            <a:r>
              <a:rPr lang="ru-RU" dirty="0" smtClean="0"/>
              <a:t>3. </a:t>
            </a:r>
            <a:r>
              <a:rPr lang="ru-RU" dirty="0" err="1" smtClean="0"/>
              <a:t>Нижегородцева</a:t>
            </a:r>
            <a:r>
              <a:rPr lang="ru-RU" dirty="0"/>
              <a:t>, Н.В. Психолого-педагогическая готовность </a:t>
            </a:r>
            <a:r>
              <a:rPr lang="ru-RU" dirty="0" smtClean="0"/>
              <a:t>ребенка к школе </a:t>
            </a:r>
            <a:r>
              <a:rPr lang="ru-RU" dirty="0"/>
              <a:t>/ Н.В. </a:t>
            </a:r>
            <a:r>
              <a:rPr lang="ru-RU" dirty="0" err="1"/>
              <a:t>Нижегородцева</a:t>
            </a:r>
            <a:r>
              <a:rPr lang="ru-RU" dirty="0"/>
              <a:t>, В.Д. </a:t>
            </a:r>
            <a:r>
              <a:rPr lang="ru-RU" dirty="0" err="1"/>
              <a:t>Шадриков</a:t>
            </a:r>
            <a:r>
              <a:rPr lang="ru-RU" dirty="0"/>
              <a:t>. – М.: </a:t>
            </a:r>
            <a:r>
              <a:rPr lang="ru-RU" dirty="0" err="1"/>
              <a:t>Владос</a:t>
            </a:r>
            <a:r>
              <a:rPr lang="ru-RU" dirty="0"/>
              <a:t>, 2001. – 256 с.</a:t>
            </a:r>
          </a:p>
          <a:p>
            <a:pPr marL="109728" indent="0">
              <a:buNone/>
            </a:pPr>
            <a:r>
              <a:rPr lang="ru-RU" dirty="0" smtClean="0"/>
              <a:t>4. Педагогическая </a:t>
            </a:r>
            <a:r>
              <a:rPr lang="ru-RU" dirty="0"/>
              <a:t>диагностика компетентностей дошкольников. Для </a:t>
            </a:r>
            <a:r>
              <a:rPr lang="ru-RU" dirty="0" smtClean="0"/>
              <a:t>работы с </a:t>
            </a:r>
            <a:r>
              <a:rPr lang="ru-RU" dirty="0"/>
              <a:t>детьми 5-7 лет / </a:t>
            </a:r>
            <a:r>
              <a:rPr lang="ru-RU" dirty="0" err="1"/>
              <a:t>под.ред</a:t>
            </a:r>
            <a:r>
              <a:rPr lang="ru-RU" dirty="0"/>
              <a:t>. О.В. </a:t>
            </a:r>
            <a:r>
              <a:rPr lang="ru-RU" dirty="0" err="1"/>
              <a:t>Дыбиной</a:t>
            </a:r>
            <a:r>
              <a:rPr lang="ru-RU" dirty="0"/>
              <a:t>. – М.: Мозаика-Синтез, 2008. – 64 с.</a:t>
            </a:r>
          </a:p>
          <a:p>
            <a:pPr marL="109728" indent="0">
              <a:buNone/>
            </a:pPr>
            <a:r>
              <a:rPr lang="ru-RU" dirty="0" smtClean="0"/>
              <a:t>5. Свирская</a:t>
            </a:r>
            <a:r>
              <a:rPr lang="ru-RU" dirty="0"/>
              <a:t>, Л.В. Методика ведения педагогических наблюдений / </a:t>
            </a:r>
            <a:r>
              <a:rPr lang="ru-RU" dirty="0" smtClean="0"/>
              <a:t>Л.В. Свирская</a:t>
            </a:r>
            <a:r>
              <a:rPr lang="ru-RU" dirty="0"/>
              <a:t>. – С.-Пб.: Образовательные проекты; М.: </a:t>
            </a:r>
            <a:r>
              <a:rPr lang="ru-RU" dirty="0" err="1"/>
              <a:t>Линка</a:t>
            </a:r>
            <a:r>
              <a:rPr lang="ru-RU" dirty="0"/>
              <a:t>-Пресс, 2010. – 144 с.</a:t>
            </a:r>
          </a:p>
          <a:p>
            <a:pPr marL="109728" indent="0">
              <a:buNone/>
            </a:pPr>
            <a:r>
              <a:rPr lang="ru-RU" dirty="0" smtClean="0"/>
              <a:t>6. Смирнова</a:t>
            </a:r>
            <a:r>
              <a:rPr lang="ru-RU" dirty="0"/>
              <a:t>,  Е.О.  Межличностные  отношения  </a:t>
            </a:r>
            <a:r>
              <a:rPr lang="ru-RU" dirty="0" smtClean="0"/>
              <a:t>дошкольников: диагностика</a:t>
            </a:r>
            <a:r>
              <a:rPr lang="ru-RU" dirty="0"/>
              <a:t>, проблемы, коррекция / Е.О. Смирнова, В.М. Холмогорова. – М</a:t>
            </a:r>
            <a:r>
              <a:rPr lang="ru-RU" dirty="0" smtClean="0"/>
              <a:t>.:</a:t>
            </a:r>
            <a:r>
              <a:rPr lang="ru-RU" dirty="0" err="1" smtClean="0"/>
              <a:t>Гуманитар</a:t>
            </a:r>
            <a:r>
              <a:rPr lang="ru-RU" dirty="0"/>
              <a:t>. изд. центр ВЛАДОС, 2003. – 158 с.</a:t>
            </a:r>
          </a:p>
          <a:p>
            <a:pPr marL="109728" indent="0">
              <a:buNone/>
            </a:pPr>
            <a:r>
              <a:rPr lang="ru-RU" dirty="0"/>
              <a:t> 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88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5112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1.Целевые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ориентиры дошкольного образования как социально-нормативные возрастные характеристики возможных достижений ребенка дошкольного возраста.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109728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2.Психолого-педагогический 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мониторинг  в  дошкольном образовательном учреждении. Понятие и сущность мониторинга.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109728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3.Требования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к организации и проведению мониторинга.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109728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alibri"/>
                <a:cs typeface="Times New Roman"/>
              </a:rPr>
              <a:t>4.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Методы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мониторинга.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209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70993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>
                <a:latin typeface="Times New Roman"/>
                <a:ea typeface="Calibri"/>
                <a:cs typeface="Times New Roman"/>
              </a:rPr>
              <a:t>Целевые ориентиры дошкольного образования как </a:t>
            </a:r>
            <a:r>
              <a:rPr lang="ru-RU" sz="3600" b="1" i="1" dirty="0" smtClean="0">
                <a:latin typeface="Times New Roman"/>
                <a:ea typeface="Calibri"/>
                <a:cs typeface="Times New Roman"/>
              </a:rPr>
              <a:t>социально-нормативные </a:t>
            </a:r>
            <a:r>
              <a:rPr lang="ru-RU" sz="3600" b="1" i="1" dirty="0">
                <a:latin typeface="Times New Roman"/>
                <a:ea typeface="Calibri"/>
                <a:cs typeface="Times New Roman"/>
              </a:rPr>
              <a:t>возрастные характеристики возможных достижений ребенка дошкольного возраста</a:t>
            </a:r>
            <a:r>
              <a:rPr lang="ru-RU" sz="3200" dirty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56992"/>
            <a:ext cx="8147248" cy="3217544"/>
          </a:xfrm>
        </p:spPr>
        <p:txBody>
          <a:bodyPr>
            <a:normAutofit/>
          </a:bodyPr>
          <a:lstStyle/>
          <a:p>
            <a:r>
              <a:rPr lang="ru-RU" sz="2400" dirty="0"/>
              <a:t>В  соответствии  с  ФГОС  ДО  (федеральный  государственный образовательный стандарт дошкольного образования), который вступил в действие с 1 января 2014 года результаты освоения Программы представлены в виде целевых ориентиров дошкольного образования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794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787208" cy="1066800"/>
          </a:xfrm>
        </p:spPr>
        <p:txBody>
          <a:bodyPr/>
          <a:lstStyle/>
          <a:p>
            <a:r>
              <a:rPr lang="ru-RU" dirty="0" smtClean="0"/>
              <a:t>ФГОС ДО: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82453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2400" dirty="0"/>
              <a:t>«Специфика дошкольного детства (гибкость, пластичность развития ребенка, высокий разброс вариантов его развития, его непосредственность и непроизвольность), а также системные особенности дошкольного образования (необязательность уровня дошкольного образования в Российской Федерации, отсутствие возможности вменения ребенку какой-либо ответственности за результат) делают неправомерными требования от ребенка дошкольного  возраста  конкретных  образовательных  достижений  и обусловливают  необходимость  определения  результатов  освоения образовательной программы в виде целевых ориентиров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53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ФГОС ДО п. 4.4.: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Настоящие </a:t>
            </a:r>
            <a:r>
              <a:rPr lang="ru-RU" dirty="0"/>
              <a:t>требования являются ориентирами для:</a:t>
            </a:r>
          </a:p>
          <a:p>
            <a:r>
              <a:rPr lang="ru-RU" dirty="0"/>
              <a:t>а) построения образовательной политики на соответствующих уровнях с учетом целей дошкольного образования, общих для всего образовательного</a:t>
            </a:r>
          </a:p>
          <a:p>
            <a:r>
              <a:rPr lang="ru-RU" dirty="0"/>
              <a:t>пространства Российской Федерации;</a:t>
            </a:r>
          </a:p>
          <a:p>
            <a:r>
              <a:rPr lang="ru-RU" dirty="0"/>
              <a:t>б) решения задач:</a:t>
            </a:r>
          </a:p>
          <a:p>
            <a:r>
              <a:rPr lang="ru-RU" dirty="0"/>
              <a:t>– формирования Программы;</a:t>
            </a:r>
          </a:p>
          <a:p>
            <a:r>
              <a:rPr lang="ru-RU" dirty="0"/>
              <a:t>– анализа профессиональной деятельности;</a:t>
            </a:r>
          </a:p>
          <a:p>
            <a:r>
              <a:rPr lang="ru-RU" dirty="0"/>
              <a:t>– взаимодействия с семьями;</a:t>
            </a:r>
          </a:p>
          <a:p>
            <a:r>
              <a:rPr lang="ru-RU" dirty="0"/>
              <a:t>в) изучения характеристик образования детей в возрасте от 2 месяцев до 8 лет;</a:t>
            </a:r>
          </a:p>
          <a:p>
            <a:r>
              <a:rPr lang="ru-RU" dirty="0"/>
              <a:t>г) информирования  родителей  (законных  представителей)  и  иной общественности относительно целей дошкольного образования, общих для всего образовательного пространства Российской Федерации.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27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ФГОС  ДО  п.4.5.: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Целевые  </a:t>
            </a:r>
            <a:r>
              <a:rPr lang="ru-RU" dirty="0"/>
              <a:t>ориентиры  не  могут  служить непосредственным основанием при решении управленческих задач, включая:</a:t>
            </a:r>
          </a:p>
          <a:p>
            <a:r>
              <a:rPr lang="ru-RU" dirty="0"/>
              <a:t>аттестацию педагогических кадров;</a:t>
            </a:r>
          </a:p>
          <a:p>
            <a:r>
              <a:rPr lang="ru-RU" dirty="0"/>
              <a:t>оценку качества образования;</a:t>
            </a:r>
          </a:p>
          <a:p>
            <a:r>
              <a:rPr lang="ru-RU" dirty="0"/>
              <a:t>оценку как итогового, так и промежуточного уровня развития детей, в том числе в рамках мониторинга (в том числе в форме тестирования, с использованием методов, основанных на наблюдении, или иных методов измерения результативности детей);</a:t>
            </a:r>
          </a:p>
          <a:p>
            <a:r>
              <a:rPr lang="ru-RU" dirty="0"/>
              <a:t>оценку  выполнения  муниципального  (государственного)  задания посредством их включения в показатели качества выполнения задания; распределение стимулирующего фонда оплаты труда работников Организации.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925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ФГОС ДО в п. 3.2.3. поясняет следующее: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363272" cy="43924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«</a:t>
            </a:r>
            <a:r>
              <a:rPr lang="ru-RU" dirty="0"/>
              <a:t>При реализации Программы может проводиться оценка индивидуального развития детей. Такая оценка производится педагогическим работником в рамках педагогической диагностики.</a:t>
            </a:r>
          </a:p>
          <a:p>
            <a:r>
              <a:rPr lang="ru-RU" dirty="0"/>
              <a:t>Педагогическая диагностика - оценка индивидуального развития детей дошкольного возраста, связанная с оценкой эффективности педагогических действий и лежащая в основе их дальнейшего планирования.</a:t>
            </a:r>
          </a:p>
          <a:p>
            <a:r>
              <a:rPr lang="ru-RU" dirty="0"/>
              <a:t>Результаты  педагогической  диагностики  (мониторинга)  могут использоваться исключительно для решения следующих образовательных задач:</a:t>
            </a:r>
          </a:p>
          <a:p>
            <a:r>
              <a:rPr lang="ru-RU" dirty="0"/>
              <a:t>1) индивидуализации образования (в том числе поддержки ребенка, построения его образовательной траектории или профессиональной коррекции особенностей его развития);</a:t>
            </a:r>
          </a:p>
          <a:p>
            <a:r>
              <a:rPr lang="ru-RU" dirty="0"/>
              <a:t>2) оптимизации работы с группой детей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301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ФГОС ДО определяет и психологическую диагностику: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Психологическая  </a:t>
            </a:r>
            <a:r>
              <a:rPr lang="ru-RU" dirty="0"/>
              <a:t>диагностика  –  выявление  и  изучение индивидуально-психологических особенностей детей. «При необходимости используется психологическая диагностика развития детей, которую проводят квалифицированные специалисты (педагоги-психологи, психологи).</a:t>
            </a:r>
          </a:p>
          <a:p>
            <a:r>
              <a:rPr lang="ru-RU" dirty="0"/>
              <a:t>Участие ребенка в психологической диагностике допускается только с согласия его родителей (законных представителей).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245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Обобщая все требования ФГОС ДО к результатам освоения основной образовательной программы дошкольного образования можно резюмировать:</a:t>
            </a:r>
          </a:p>
          <a:p>
            <a:pPr marL="109728" indent="0">
              <a:buNone/>
            </a:pPr>
            <a:r>
              <a:rPr lang="ru-RU" dirty="0"/>
              <a:t>- </a:t>
            </a:r>
            <a:r>
              <a:rPr lang="ru-RU" dirty="0" smtClean="0"/>
              <a:t>мониторинг </a:t>
            </a:r>
            <a:r>
              <a:rPr lang="ru-RU" dirty="0"/>
              <a:t>результатов (уровней) освоения основной образовательной программы дошкольного образования ОТМЕНЯЕТСЯ;</a:t>
            </a:r>
          </a:p>
          <a:p>
            <a:pPr marL="109728" indent="0">
              <a:buNone/>
            </a:pPr>
            <a:r>
              <a:rPr lang="ru-RU" dirty="0"/>
              <a:t>-  мониторинг  индивидуального  развития  как  педагогическая  и психологическая  диагностика  детей  дошкольного  возраста  МОЖЕТ ПРОВОДИТЬСЯ.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275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</TotalTime>
  <Words>860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Целевые ориентиры дошкольного образования как социально-нормативные возрастные характеристики возможных достижений ребенка на этапе завершения уровня дошкольного образования.  Психолого-педагогический мониторинг в ДОУ</vt:lpstr>
      <vt:lpstr>План</vt:lpstr>
      <vt:lpstr>Целевые ориентиры дошкольного образования как социально-нормативные возрастные характеристики возможных достижений ребенка дошкольного возраста </vt:lpstr>
      <vt:lpstr>ФГОС ДО:</vt:lpstr>
      <vt:lpstr>ФГОС ДО п. 4.4.: </vt:lpstr>
      <vt:lpstr>ФГОС  ДО  п.4.5.: </vt:lpstr>
      <vt:lpstr>ФГОС ДО в п. 3.2.3. поясняет следующее: </vt:lpstr>
      <vt:lpstr>ФГОС ДО определяет и психологическую диагностику: </vt:lpstr>
      <vt:lpstr>Презентация PowerPoint</vt:lpstr>
      <vt:lpstr>Психолого-педагогический мониторинг в дошкольном образовательном учреждении. Понятие и сущность мониторинга </vt:lpstr>
      <vt:lpstr>Мониторинг детского развития</vt:lpstr>
      <vt:lpstr>Литература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Целевые ориентиры дошкольного образования как социально-нормативные возрастные характеристики возможных достижений ребенка на этапе завершения уровня дошкольного образования.  Психолого-педагогический мониторинг в ДОУ</dc:title>
  <cp:lastModifiedBy>User</cp:lastModifiedBy>
  <cp:revision>3</cp:revision>
  <dcterms:modified xsi:type="dcterms:W3CDTF">2015-03-24T07:26:25Z</dcterms:modified>
</cp:coreProperties>
</file>